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29" r:id="rId3"/>
    <p:sldId id="302" r:id="rId4"/>
    <p:sldId id="321" r:id="rId5"/>
    <p:sldId id="330" r:id="rId6"/>
    <p:sldId id="331" r:id="rId7"/>
    <p:sldId id="332" r:id="rId8"/>
    <p:sldId id="333" r:id="rId9"/>
    <p:sldId id="334" r:id="rId10"/>
    <p:sldId id="318" r:id="rId11"/>
    <p:sldId id="322" r:id="rId12"/>
    <p:sldId id="323" r:id="rId13"/>
    <p:sldId id="324" r:id="rId14"/>
    <p:sldId id="300" r:id="rId15"/>
    <p:sldId id="301" r:id="rId16"/>
    <p:sldId id="276" r:id="rId17"/>
  </p:sldIdLst>
  <p:sldSz cx="9144000" cy="5715000" type="screen16x10"/>
  <p:notesSz cx="6858000" cy="9144000"/>
  <p:defaultTextStyle>
    <a:defPPr>
      <a:defRPr lang="id-ID"/>
    </a:defPPr>
    <a:lvl1pPr marL="0" algn="l" defTabSz="914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40" algn="l" defTabSz="914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02" algn="l" defTabSz="914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60" algn="l" defTabSz="914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DBEEF4"/>
    <a:srgbClr val="C4BD97"/>
    <a:srgbClr val="404040"/>
    <a:srgbClr val="3590A9"/>
    <a:srgbClr val="B5EBBE"/>
    <a:srgbClr val="3366FF"/>
    <a:srgbClr val="549A7F"/>
    <a:srgbClr val="A3CB23"/>
    <a:srgbClr val="B477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46" y="-51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9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0" indent="0">
              <a:buNone/>
              <a:defRPr sz="2000" b="1"/>
            </a:lvl2pPr>
            <a:lvl3pPr marL="914120" indent="0">
              <a:buNone/>
              <a:defRPr sz="1800" b="1"/>
            </a:lvl3pPr>
            <a:lvl4pPr marL="1371181" indent="0">
              <a:buNone/>
              <a:defRPr sz="1600" b="1"/>
            </a:lvl4pPr>
            <a:lvl5pPr marL="1828240" indent="0">
              <a:buNone/>
              <a:defRPr sz="1600" b="1"/>
            </a:lvl5pPr>
            <a:lvl6pPr marL="2285302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22" indent="0">
              <a:buNone/>
              <a:defRPr sz="1600" b="1"/>
            </a:lvl8pPr>
            <a:lvl9pPr marL="36564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0" indent="0">
              <a:buNone/>
              <a:defRPr sz="2000" b="1"/>
            </a:lvl2pPr>
            <a:lvl3pPr marL="914120" indent="0">
              <a:buNone/>
              <a:defRPr sz="1800" b="1"/>
            </a:lvl3pPr>
            <a:lvl4pPr marL="1371181" indent="0">
              <a:buNone/>
              <a:defRPr sz="1600" b="1"/>
            </a:lvl4pPr>
            <a:lvl5pPr marL="1828240" indent="0">
              <a:buNone/>
              <a:defRPr sz="1600" b="1"/>
            </a:lvl5pPr>
            <a:lvl6pPr marL="2285302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22" indent="0">
              <a:buNone/>
              <a:defRPr sz="1600" b="1"/>
            </a:lvl8pPr>
            <a:lvl9pPr marL="36564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060" indent="0">
              <a:buNone/>
              <a:defRPr sz="1200"/>
            </a:lvl2pPr>
            <a:lvl3pPr marL="914120" indent="0">
              <a:buNone/>
              <a:defRPr sz="1000"/>
            </a:lvl3pPr>
            <a:lvl4pPr marL="1371181" indent="0">
              <a:buNone/>
              <a:defRPr sz="900"/>
            </a:lvl4pPr>
            <a:lvl5pPr marL="1828240" indent="0">
              <a:buNone/>
              <a:defRPr sz="900"/>
            </a:lvl5pPr>
            <a:lvl6pPr marL="2285302" indent="0">
              <a:buNone/>
              <a:defRPr sz="900"/>
            </a:lvl6pPr>
            <a:lvl7pPr marL="2742360" indent="0">
              <a:buNone/>
              <a:defRPr sz="900"/>
            </a:lvl7pPr>
            <a:lvl8pPr marL="3199422" indent="0">
              <a:buNone/>
              <a:defRPr sz="900"/>
            </a:lvl8pPr>
            <a:lvl9pPr marL="36564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060" indent="0">
              <a:buNone/>
              <a:defRPr sz="2800"/>
            </a:lvl2pPr>
            <a:lvl3pPr marL="914120" indent="0">
              <a:buNone/>
              <a:defRPr sz="2400"/>
            </a:lvl3pPr>
            <a:lvl4pPr marL="1371181" indent="0">
              <a:buNone/>
              <a:defRPr sz="2000"/>
            </a:lvl4pPr>
            <a:lvl5pPr marL="1828240" indent="0">
              <a:buNone/>
              <a:defRPr sz="2000"/>
            </a:lvl5pPr>
            <a:lvl6pPr marL="2285302" indent="0">
              <a:buNone/>
              <a:defRPr sz="2000"/>
            </a:lvl6pPr>
            <a:lvl7pPr marL="2742360" indent="0">
              <a:buNone/>
              <a:defRPr sz="2000"/>
            </a:lvl7pPr>
            <a:lvl8pPr marL="3199422" indent="0">
              <a:buNone/>
              <a:defRPr sz="2000"/>
            </a:lvl8pPr>
            <a:lvl9pPr marL="3656482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060" indent="0">
              <a:buNone/>
              <a:defRPr sz="1200"/>
            </a:lvl2pPr>
            <a:lvl3pPr marL="914120" indent="0">
              <a:buNone/>
              <a:defRPr sz="1000"/>
            </a:lvl3pPr>
            <a:lvl4pPr marL="1371181" indent="0">
              <a:buNone/>
              <a:defRPr sz="900"/>
            </a:lvl4pPr>
            <a:lvl5pPr marL="1828240" indent="0">
              <a:buNone/>
              <a:defRPr sz="900"/>
            </a:lvl5pPr>
            <a:lvl6pPr marL="2285302" indent="0">
              <a:buNone/>
              <a:defRPr sz="900"/>
            </a:lvl6pPr>
            <a:lvl7pPr marL="2742360" indent="0">
              <a:buNone/>
              <a:defRPr sz="900"/>
            </a:lvl7pPr>
            <a:lvl8pPr marL="3199422" indent="0">
              <a:buNone/>
              <a:defRPr sz="900"/>
            </a:lvl8pPr>
            <a:lvl9pPr marL="36564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CBA9-3627-4271-B0E0-95DC30C4DEC8}" type="datetimeFigureOut">
              <a:rPr lang="id-ID" smtClean="0"/>
              <a:pPr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08D7-203F-415A-8B4D-C16E4E12B8C2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2" descr="G:\Photos &amp; Graphics\SCBD  Night 4.jpg"/>
          <p:cNvPicPr>
            <a:picLocks noChangeAspect="1" noChangeArrowheads="1"/>
          </p:cNvPicPr>
          <p:nvPr userDrawn="1"/>
        </p:nvPicPr>
        <p:blipFill>
          <a:blip r:embed="rId13" cstate="screen">
            <a:lum bright="14000" contrast="23000"/>
            <a:alphaModFix amt="7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715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2F2F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5" indent="-342795" algn="l" defTabSz="9141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3" indent="-285663" algn="l" defTabSz="9141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1" indent="-228531" algn="l" defTabSz="9141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12" indent="-228531" algn="l" defTabSz="9141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2" indent="-228531" algn="l" defTabSz="9141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2" indent="-228531" algn="l" defTabSz="9141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4" indent="-228531" algn="l" defTabSz="9141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3" indent="-228531" algn="l" defTabSz="9141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5" indent="-228531" algn="l" defTabSz="9141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1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2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2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2" algn="l" defTabSz="914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5.png"/><Relationship Id="rId7" Type="http://schemas.openxmlformats.org/officeDocument/2006/relationships/image" Target="../media/image1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pp template AGI NEW_bawah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  <p:pic>
        <p:nvPicPr>
          <p:cNvPr id="29" name="Picture 28" descr="bank1.png"/>
          <p:cNvPicPr>
            <a:picLocks noChangeAspect="1"/>
          </p:cNvPicPr>
          <p:nvPr/>
        </p:nvPicPr>
        <p:blipFill>
          <a:blip r:embed="rId3"/>
          <a:srcRect l="27417" t="22500" r="28194" b="22500"/>
          <a:stretch>
            <a:fillRect/>
          </a:stretch>
        </p:blipFill>
        <p:spPr>
          <a:xfrm flipH="1">
            <a:off x="6072134" y="1924625"/>
            <a:ext cx="3071866" cy="3790375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2000232" y="4643450"/>
            <a:ext cx="3986015" cy="57150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d-ID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Our</a:t>
            </a:r>
            <a:r>
              <a:rPr lang="id-ID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services</a:t>
            </a:r>
          </a:p>
        </p:txBody>
      </p:sp>
      <p:pic>
        <p:nvPicPr>
          <p:cNvPr id="33" name="Picture 32" descr="LOGO BAGI BAWAH teks putih.png"/>
          <p:cNvPicPr>
            <a:picLocks noChangeAspect="1"/>
          </p:cNvPicPr>
          <p:nvPr/>
        </p:nvPicPr>
        <p:blipFill>
          <a:blip r:embed="rId4" cstate="screen">
            <a:lum bright="10000" contrast="40000"/>
          </a:blip>
          <a:srcRect/>
          <a:stretch>
            <a:fillRect/>
          </a:stretch>
        </p:blipFill>
        <p:spPr>
          <a:xfrm>
            <a:off x="6629414" y="1600190"/>
            <a:ext cx="1957958" cy="571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pp template AGI NEW_ata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16" y="1"/>
            <a:ext cx="5857884" cy="535020"/>
          </a:xfrm>
          <a:prstGeom prst="rect">
            <a:avLst/>
          </a:prstGeom>
        </p:spPr>
      </p:pic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5857884" cy="53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5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 dirty="0"/>
          </a:p>
        </p:txBody>
      </p:sp>
      <p:sp>
        <p:nvSpPr>
          <p:cNvPr id="100" name="Rectangle 99"/>
          <p:cNvSpPr/>
          <p:nvPr/>
        </p:nvSpPr>
        <p:spPr>
          <a:xfrm>
            <a:off x="4572000" y="1204900"/>
            <a:ext cx="4214842" cy="3571900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Rectangle 98"/>
          <p:cNvSpPr/>
          <p:nvPr/>
        </p:nvSpPr>
        <p:spPr>
          <a:xfrm>
            <a:off x="309533" y="1204900"/>
            <a:ext cx="4000528" cy="3571900"/>
          </a:xfrm>
          <a:prstGeom prst="rect">
            <a:avLst/>
          </a:prstGeom>
          <a:solidFill>
            <a:srgbClr val="C4BD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60" name="Picture 59" descr="pp template AGI NEW_bawah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2643174" y="152381"/>
            <a:ext cx="5304884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2400" dirty="0" smtClean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| Program </a:t>
            </a:r>
            <a:r>
              <a:rPr lang="id-ID" sz="2400" b="1" dirty="0" smtClean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Pemilikan Rumah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23807" y="1262052"/>
            <a:ext cx="975742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dirty="0" smtClean="0">
                <a:latin typeface="Myriad Pro" pitchFamily="34" charset="0"/>
                <a:ea typeface="+mj-ea"/>
                <a:cs typeface="+mj-cs"/>
              </a:rPr>
              <a:t>KPR</a:t>
            </a:r>
            <a:endParaRPr lang="id-ID" b="1" dirty="0" smtClean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9612" y="1228714"/>
            <a:ext cx="1633548" cy="52321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id-ID" sz="2800" b="1" dirty="0" smtClean="0">
                <a:latin typeface="Century Gothic" pitchFamily="34" charset="0"/>
              </a:rPr>
              <a:t>8.75</a:t>
            </a:r>
            <a:r>
              <a:rPr lang="id-ID" sz="2000" b="1" dirty="0" smtClean="0"/>
              <a:t>%</a:t>
            </a:r>
            <a:endParaRPr lang="id-ID" sz="2000" b="1" dirty="0"/>
          </a:p>
        </p:txBody>
      </p:sp>
      <p:cxnSp>
        <p:nvCxnSpPr>
          <p:cNvPr id="35" name="Elbow Connector 34"/>
          <p:cNvCxnSpPr/>
          <p:nvPr/>
        </p:nvCxnSpPr>
        <p:spPr>
          <a:xfrm rot="10800000">
            <a:off x="500034" y="1710741"/>
            <a:ext cx="1428760" cy="642942"/>
          </a:xfrm>
          <a:prstGeom prst="bentConnector3">
            <a:avLst>
              <a:gd name="adj1" fmla="val -666"/>
            </a:avLst>
          </a:prstGeom>
          <a:ln w="19050">
            <a:solidFill>
              <a:schemeClr val="accent5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9071" y="1696453"/>
            <a:ext cx="1857388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id-ID" sz="1600" b="1" dirty="0" smtClean="0"/>
              <a:t>FIXED </a:t>
            </a:r>
            <a:r>
              <a:rPr lang="id-ID" sz="1600" dirty="0" smtClean="0"/>
              <a:t>3 tahun</a:t>
            </a:r>
            <a:endParaRPr lang="id-ID" sz="1600" dirty="0"/>
          </a:p>
        </p:txBody>
      </p:sp>
      <p:cxnSp>
        <p:nvCxnSpPr>
          <p:cNvPr id="42" name="Elbow Connector 41"/>
          <p:cNvCxnSpPr/>
          <p:nvPr/>
        </p:nvCxnSpPr>
        <p:spPr>
          <a:xfrm flipV="1">
            <a:off x="509559" y="2925187"/>
            <a:ext cx="1204921" cy="571504"/>
          </a:xfrm>
          <a:prstGeom prst="bentConnector3">
            <a:avLst>
              <a:gd name="adj1" fmla="val 106127"/>
            </a:avLst>
          </a:prstGeom>
          <a:ln w="19050">
            <a:solidFill>
              <a:schemeClr val="accent5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5298" y="3458591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spc="-300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15</a:t>
            </a:r>
            <a:endParaRPr lang="id-ID" sz="2800" b="1" spc="-300" dirty="0">
              <a:solidFill>
                <a:schemeClr val="bg2">
                  <a:lumMod val="1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0588" y="3589325"/>
            <a:ext cx="59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thn</a:t>
            </a:r>
            <a:endParaRPr lang="id-ID" dirty="0"/>
          </a:p>
        </p:txBody>
      </p:sp>
      <p:sp>
        <p:nvSpPr>
          <p:cNvPr id="55" name="TextBox 54"/>
          <p:cNvSpPr txBox="1"/>
          <p:nvPr/>
        </p:nvSpPr>
        <p:spPr>
          <a:xfrm>
            <a:off x="428596" y="3129976"/>
            <a:ext cx="186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jangka waktu</a:t>
            </a:r>
            <a:endParaRPr lang="id-ID" sz="1600" dirty="0"/>
          </a:p>
        </p:txBody>
      </p:sp>
      <p:sp>
        <p:nvSpPr>
          <p:cNvPr id="51" name="Rectangle 50"/>
          <p:cNvSpPr/>
          <p:nvPr/>
        </p:nvSpPr>
        <p:spPr>
          <a:xfrm>
            <a:off x="409546" y="3496691"/>
            <a:ext cx="450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s/d</a:t>
            </a:r>
            <a:endParaRPr lang="id-ID" sz="1600" dirty="0"/>
          </a:p>
        </p:txBody>
      </p:sp>
      <p:cxnSp>
        <p:nvCxnSpPr>
          <p:cNvPr id="64" name="Elbow Connector 63"/>
          <p:cNvCxnSpPr/>
          <p:nvPr/>
        </p:nvCxnSpPr>
        <p:spPr>
          <a:xfrm rot="10800000">
            <a:off x="2643174" y="3139501"/>
            <a:ext cx="1428762" cy="642942"/>
          </a:xfrm>
          <a:prstGeom prst="bentConnector3">
            <a:avLst>
              <a:gd name="adj1" fmla="val 102000"/>
            </a:avLst>
          </a:prstGeom>
          <a:ln w="19050">
            <a:solidFill>
              <a:schemeClr val="accent5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hom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728" y="1710741"/>
            <a:ext cx="1915127" cy="2000244"/>
          </a:xfrm>
          <a:prstGeom prst="rect">
            <a:avLst/>
          </a:prstGeom>
        </p:spPr>
      </p:pic>
      <p:sp>
        <p:nvSpPr>
          <p:cNvPr id="69" name="Title 1"/>
          <p:cNvSpPr txBox="1">
            <a:spLocks/>
          </p:cNvSpPr>
          <p:nvPr/>
        </p:nvSpPr>
        <p:spPr>
          <a:xfrm>
            <a:off x="2547924" y="3352804"/>
            <a:ext cx="1590686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d-ID" sz="1600" dirty="0" smtClean="0">
                <a:latin typeface="Myriad Pro" pitchFamily="34" charset="0"/>
                <a:ea typeface="+mj-ea"/>
                <a:cs typeface="+mj-cs"/>
              </a:rPr>
              <a:t>plafon kredit</a:t>
            </a:r>
            <a:endParaRPr lang="id-ID" sz="1600" b="1" dirty="0" smtClean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2566974" y="3709994"/>
            <a:ext cx="1590686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d-ID" sz="2000" b="1" dirty="0" smtClean="0">
                <a:latin typeface="Myriad Pro" pitchFamily="34" charset="0"/>
                <a:ea typeface="+mj-ea"/>
                <a:cs typeface="+mj-cs"/>
              </a:rPr>
              <a:t>50 juta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519480" y="3981459"/>
            <a:ext cx="647704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d-ID" sz="1600" dirty="0" smtClean="0">
                <a:latin typeface="Myriad Pro" pitchFamily="34" charset="0"/>
                <a:ea typeface="+mj-ea"/>
                <a:cs typeface="+mj-cs"/>
              </a:rPr>
              <a:t>s/d.</a:t>
            </a:r>
            <a:endParaRPr lang="id-ID" sz="1600" b="1" dirty="0" smtClean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566974" y="4238635"/>
            <a:ext cx="1590686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d-ID" sz="2000" b="1" dirty="0" smtClean="0">
                <a:latin typeface="Myriad Pro" pitchFamily="34" charset="0"/>
                <a:ea typeface="+mj-ea"/>
                <a:cs typeface="+mj-cs"/>
              </a:rPr>
              <a:t>5 milyar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4848804" y="1199127"/>
            <a:ext cx="4080914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dirty="0" smtClean="0">
                <a:latin typeface="Myriad Pro" pitchFamily="34" charset="0"/>
                <a:ea typeface="+mj-ea"/>
                <a:cs typeface="+mj-cs"/>
              </a:rPr>
              <a:t>hadiah langsung </a:t>
            </a:r>
            <a:r>
              <a:rPr lang="id-ID" b="1" dirty="0" smtClean="0">
                <a:latin typeface="Myriad Pro" pitchFamily="34" charset="0"/>
                <a:ea typeface="+mj-ea"/>
                <a:cs typeface="+mj-cs"/>
              </a:rPr>
              <a:t>uang muka KPR</a:t>
            </a:r>
          </a:p>
        </p:txBody>
      </p:sp>
      <p:pic>
        <p:nvPicPr>
          <p:cNvPr id="79" name="Picture 78" descr="gift (2).pn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6381762" y="1772653"/>
            <a:ext cx="762006" cy="762006"/>
          </a:xfrm>
          <a:prstGeom prst="rect">
            <a:avLst/>
          </a:prstGeom>
        </p:spPr>
      </p:pic>
      <p:cxnSp>
        <p:nvCxnSpPr>
          <p:cNvPr id="82" name="Straight Connector 81"/>
          <p:cNvCxnSpPr/>
          <p:nvPr/>
        </p:nvCxnSpPr>
        <p:spPr>
          <a:xfrm>
            <a:off x="4948240" y="2606096"/>
            <a:ext cx="3643338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4858328" y="2743199"/>
            <a:ext cx="2728356" cy="415350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200" dirty="0" smtClean="0">
                <a:latin typeface="Myriad Pro" pitchFamily="34" charset="0"/>
                <a:ea typeface="+mj-ea"/>
                <a:cs typeface="+mj-cs"/>
              </a:rPr>
              <a:t>Ilustrasi :</a:t>
            </a: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4858328" y="3052764"/>
            <a:ext cx="1571636" cy="28575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uang muka KPR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6348425" y="3052764"/>
            <a:ext cx="1571636" cy="28575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b="1" dirty="0" smtClean="0">
                <a:latin typeface="Myriad Pro" pitchFamily="34" charset="0"/>
                <a:ea typeface="+mj-ea"/>
                <a:cs typeface="+mj-cs"/>
              </a:rPr>
              <a:t>Rp. 35.000.000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4858328" y="3457579"/>
            <a:ext cx="3642762" cy="28575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200" dirty="0" smtClean="0">
                <a:latin typeface="Myriad Pro" pitchFamily="34" charset="0"/>
                <a:ea typeface="+mj-ea"/>
                <a:cs typeface="+mj-cs"/>
              </a:rPr>
              <a:t>skema menabungnya sebagai berikut :</a:t>
            </a: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4858328" y="3724281"/>
            <a:ext cx="1571636" cy="28575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setoran awal</a:t>
            </a: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6348425" y="3724281"/>
            <a:ext cx="1571636" cy="28575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b="1" dirty="0" smtClean="0">
                <a:latin typeface="Myriad Pro" pitchFamily="34" charset="0"/>
                <a:ea typeface="+mj-ea"/>
                <a:cs typeface="+mj-cs"/>
              </a:rPr>
              <a:t>Rp. 35.000.000</a:t>
            </a: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4858328" y="3948120"/>
            <a:ext cx="1571636" cy="28575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setoran bulanan</a:t>
            </a: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6348424" y="3948120"/>
            <a:ext cx="2295541" cy="28575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b="1" dirty="0" smtClean="0">
                <a:latin typeface="Myriad Pro" pitchFamily="34" charset="0"/>
                <a:ea typeface="+mj-ea"/>
                <a:cs typeface="+mj-cs"/>
              </a:rPr>
              <a:t>Rp. 700.000 x 15 tahun</a:t>
            </a: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4858328" y="4191009"/>
            <a:ext cx="1571636" cy="28575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total dana</a:t>
            </a: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6348424" y="4191009"/>
            <a:ext cx="2295541" cy="28575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b="1" dirty="0" smtClean="0">
                <a:latin typeface="Myriad Pro" pitchFamily="34" charset="0"/>
                <a:ea typeface="+mj-ea"/>
                <a:cs typeface="+mj-cs"/>
              </a:rPr>
              <a:t>Rp. 161.000.000</a:t>
            </a: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452986" y="4991115"/>
            <a:ext cx="8333855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dengan estimasi cicilan KPR sebesar Rp. 3.148.263 dan dengan tabungan rutin Rp. 700.000 per bulan,         maka total dana yang harus dimiliki adalah Rp. 3.848.263</a:t>
            </a:r>
            <a:endParaRPr lang="id-ID" b="1" dirty="0" smtClean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4133847" y="2589787"/>
            <a:ext cx="542929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5400" b="1" dirty="0" smtClean="0">
                <a:ln w="38100">
                  <a:solidFill>
                    <a:schemeClr val="bg1"/>
                  </a:solidFill>
                </a:ln>
                <a:latin typeface="Myriad Pro" pitchFamily="34" charset="0"/>
                <a:ea typeface="+mj-ea"/>
                <a:cs typeface="+mj-cs"/>
              </a:rPr>
              <a:t>+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819124" y="4929202"/>
            <a:ext cx="7572428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04" y="71418"/>
            <a:ext cx="8280000" cy="5643582"/>
          </a:xfrm>
          <a:prstGeom prst="rect">
            <a:avLst/>
          </a:prstGeom>
        </p:spPr>
      </p:pic>
      <p:pic>
        <p:nvPicPr>
          <p:cNvPr id="8" name="Picture 7" descr="pp template AGI NEW_ata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9" name="Picture 8" descr="pp template AGI NEW_bawah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80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04" y="214295"/>
            <a:ext cx="8280000" cy="5500706"/>
          </a:xfrm>
          <a:prstGeom prst="rect">
            <a:avLst/>
          </a:prstGeom>
        </p:spPr>
      </p:pic>
      <p:pic>
        <p:nvPicPr>
          <p:cNvPr id="11" name="Picture 10" descr="pp template AGI NEW_ata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40615" cy="695960"/>
          </a:xfrm>
          <a:prstGeom prst="rect">
            <a:avLst/>
          </a:prstGeom>
        </p:spPr>
      </p:pic>
      <p:pic>
        <p:nvPicPr>
          <p:cNvPr id="12" name="Picture 11" descr="pp template AGI NEW_bawah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841"/>
            <a:ext cx="9144000" cy="137160"/>
          </a:xfrm>
          <a:prstGeom prst="rect">
            <a:avLst/>
          </a:prstGeom>
        </p:spPr>
      </p:pic>
      <p:pic>
        <p:nvPicPr>
          <p:cNvPr id="6" name="Picture 5" descr="pp template AGI NEW_ata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7" name="Picture 6" descr="pp template AGI NEW_bawah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94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/>
          </a:p>
        </p:txBody>
      </p:sp>
      <p:sp>
        <p:nvSpPr>
          <p:cNvPr id="49" name="Oval 48"/>
          <p:cNvSpPr/>
          <p:nvPr/>
        </p:nvSpPr>
        <p:spPr>
          <a:xfrm>
            <a:off x="2563367" y="1204901"/>
            <a:ext cx="857256" cy="85725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>
            <a:off x="4438360" y="2025503"/>
            <a:ext cx="857256" cy="85725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>
            <a:off x="4500562" y="3481970"/>
            <a:ext cx="857256" cy="85725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/>
          </a:p>
        </p:txBody>
      </p:sp>
      <p:sp>
        <p:nvSpPr>
          <p:cNvPr id="46" name="Oval 45"/>
          <p:cNvSpPr/>
          <p:nvPr/>
        </p:nvSpPr>
        <p:spPr>
          <a:xfrm>
            <a:off x="857224" y="3643319"/>
            <a:ext cx="857256" cy="85725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/>
          </a:p>
        </p:txBody>
      </p:sp>
      <p:sp>
        <p:nvSpPr>
          <p:cNvPr id="45" name="Oval 44"/>
          <p:cNvSpPr/>
          <p:nvPr/>
        </p:nvSpPr>
        <p:spPr>
          <a:xfrm>
            <a:off x="829516" y="2071683"/>
            <a:ext cx="857256" cy="85725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/>
          </a:p>
        </p:txBody>
      </p:sp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60" name="Picture 59" descr="pp template AGI NEW_bawah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  <p:pic>
        <p:nvPicPr>
          <p:cNvPr id="6" name="Picture 5" descr="newlyweds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969" y="2214558"/>
            <a:ext cx="2500330" cy="2500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571604" y="4927614"/>
            <a:ext cx="6156000" cy="158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993882" y="4967302"/>
            <a:ext cx="5149888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pilihan produk bank artha graha internasional untuk memenuhi setiap kebutuhan  perusahaan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1562" y="928674"/>
            <a:ext cx="4590504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+mj-cs"/>
              </a:rPr>
              <a:t>KTA </a:t>
            </a:r>
            <a:r>
              <a:rPr lang="id-I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+mj-cs"/>
              </a:rPr>
              <a:t>KARYA</a:t>
            </a:r>
          </a:p>
        </p:txBody>
      </p:sp>
      <p:pic>
        <p:nvPicPr>
          <p:cNvPr id="39" name="Picture 38" descr="departure.png"/>
          <p:cNvPicPr>
            <a:picLocks noChangeAspect="1"/>
          </p:cNvPicPr>
          <p:nvPr/>
        </p:nvPicPr>
        <p:blipFill>
          <a:blip r:embed="rId5" cstate="screen">
            <a:lum bright="10000" contrast="40000"/>
          </a:blip>
          <a:srcRect/>
          <a:stretch>
            <a:fillRect/>
          </a:stretch>
        </p:blipFill>
        <p:spPr>
          <a:xfrm>
            <a:off x="2500299" y="1269554"/>
            <a:ext cx="944057" cy="528901"/>
          </a:xfrm>
          <a:prstGeom prst="rect">
            <a:avLst/>
          </a:prstGeom>
        </p:spPr>
      </p:pic>
      <p:pic>
        <p:nvPicPr>
          <p:cNvPr id="40" name="Picture 39" descr="iphone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47136" y="2214559"/>
            <a:ext cx="580068" cy="580068"/>
          </a:xfrm>
          <a:prstGeom prst="rect">
            <a:avLst/>
          </a:prstGeom>
        </p:spPr>
      </p:pic>
      <p:pic>
        <p:nvPicPr>
          <p:cNvPr id="42" name="Picture 41" descr="wedding-ring (1)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18572" y="3786194"/>
            <a:ext cx="536182" cy="536182"/>
          </a:xfrm>
          <a:prstGeom prst="rect">
            <a:avLst/>
          </a:prstGeom>
        </p:spPr>
      </p:pic>
      <p:pic>
        <p:nvPicPr>
          <p:cNvPr id="43" name="Picture 42" descr="camera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61911" y="3643319"/>
            <a:ext cx="538349" cy="538349"/>
          </a:xfrm>
          <a:prstGeom prst="rect">
            <a:avLst/>
          </a:prstGeom>
        </p:spPr>
      </p:pic>
      <p:pic>
        <p:nvPicPr>
          <p:cNvPr id="44" name="Picture 43" descr="drone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466068" y="2096940"/>
            <a:ext cx="815236" cy="815236"/>
          </a:xfrm>
          <a:prstGeom prst="rect">
            <a:avLst/>
          </a:prstGeom>
        </p:spPr>
      </p:pic>
      <p:pic>
        <p:nvPicPr>
          <p:cNvPr id="52" name="Picture 51" descr="Captur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12" y="1643055"/>
            <a:ext cx="2152951" cy="2905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84" name="Picture 83" descr="pp template AGI NEW_bawah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6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/>
          </a:p>
        </p:txBody>
      </p:sp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5" name="Picture 3" descr="D:\EBANKING\mobile apps\promosi\EMAIL-BLAST-MOBAPP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1785931"/>
            <a:ext cx="2714644" cy="2714644"/>
          </a:xfrm>
          <a:prstGeom prst="rect">
            <a:avLst/>
          </a:prstGeom>
          <a:noFill/>
        </p:spPr>
      </p:pic>
      <p:pic>
        <p:nvPicPr>
          <p:cNvPr id="7" name="Picture 4" descr="D:\EBANKING\mobile apps\promosi\EMAIL-BLAST-MOBAPPS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1785931"/>
            <a:ext cx="2714644" cy="2714644"/>
          </a:xfrm>
          <a:prstGeom prst="rect">
            <a:avLst/>
          </a:prstGeom>
          <a:noFill/>
        </p:spPr>
      </p:pic>
      <p:pic>
        <p:nvPicPr>
          <p:cNvPr id="8" name="Picture 7" descr="earth-globe.png"/>
          <p:cNvPicPr>
            <a:picLocks noChangeAspect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>
          <a:xfrm>
            <a:off x="0" y="4500575"/>
            <a:ext cx="1669831" cy="1214426"/>
          </a:xfrm>
          <a:prstGeom prst="rect">
            <a:avLst/>
          </a:prstGeom>
        </p:spPr>
      </p:pic>
      <p:pic>
        <p:nvPicPr>
          <p:cNvPr id="6" name="Picture 5" descr="D:\EBANKING\mobile apps\promosi\EMAIL-BLAST-MOBAPPS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1785931"/>
            <a:ext cx="2714644" cy="2714644"/>
          </a:xfrm>
          <a:prstGeom prst="rect">
            <a:avLst/>
          </a:prstGeom>
          <a:noFill/>
        </p:spPr>
      </p:pic>
      <p:pic>
        <p:nvPicPr>
          <p:cNvPr id="84" name="Picture 83" descr="pp template AGI NEW_bawah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/>
          </a:p>
        </p:txBody>
      </p:sp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60" name="Picture 59" descr="pp template AGI NEW_bawah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  <p:sp>
        <p:nvSpPr>
          <p:cNvPr id="25" name="Subtitle 2"/>
          <p:cNvSpPr txBox="1">
            <a:spLocks/>
          </p:cNvSpPr>
          <p:nvPr/>
        </p:nvSpPr>
        <p:spPr>
          <a:xfrm>
            <a:off x="4602121" y="2786062"/>
            <a:ext cx="3986015" cy="571504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d-ID" sz="2800" b="1" i="1" dirty="0" smtClean="0">
                <a:solidFill>
                  <a:schemeClr val="bg1"/>
                </a:solidFill>
                <a:latin typeface="Century Gothic" pitchFamily="34" charset="0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template AGI NEW_ata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16" y="1"/>
            <a:ext cx="5857884" cy="535020"/>
          </a:xfrm>
          <a:prstGeom prst="rect">
            <a:avLst/>
          </a:prstGeom>
        </p:spPr>
      </p:pic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5857884" cy="535020"/>
          </a:xfrm>
          <a:prstGeom prst="rect">
            <a:avLst/>
          </a:prstGeom>
        </p:spPr>
      </p:pic>
      <p:pic>
        <p:nvPicPr>
          <p:cNvPr id="8" name="Picture 2" descr="C:\Documents and Settings\TELLER\My Documents\Data\visual\stok gambar\flag-map-indonesia-fo-illustration-graphic-design-58681731 copy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r="1639"/>
          <a:stretch>
            <a:fillRect/>
          </a:stretch>
        </p:blipFill>
        <p:spPr bwMode="auto">
          <a:xfrm>
            <a:off x="469564" y="1244820"/>
            <a:ext cx="8174402" cy="34563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5986" y="571484"/>
            <a:ext cx="283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10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id-I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CABANG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986" y="1033450"/>
            <a:ext cx="277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22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P</a:t>
            </a:r>
            <a:r>
              <a:rPr lang="id-I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ROVINSI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986" y="1462078"/>
            <a:ext cx="2294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34 </a:t>
            </a:r>
            <a:r>
              <a:rPr lang="id-I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KOTA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042" y="806869"/>
            <a:ext cx="103143" cy="3054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042" y="1239779"/>
            <a:ext cx="103143" cy="3054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042" y="1661558"/>
            <a:ext cx="103143" cy="3054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2128833"/>
            <a:ext cx="2561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100" b="1" dirty="0" smtClean="0">
                <a:solidFill>
                  <a:srgbClr val="003399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VISI KAMI</a:t>
            </a:r>
            <a:endParaRPr lang="en-US" sz="2100" b="1" dirty="0" smtClean="0">
              <a:solidFill>
                <a:srgbClr val="003399"/>
              </a:solidFill>
              <a:latin typeface="+mj-lt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616" y="2437439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bank</a:t>
            </a:r>
            <a:r>
              <a:rPr lang="en-US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terbaik</a:t>
            </a:r>
            <a:r>
              <a:rPr lang="en-US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pilihan</a:t>
            </a:r>
            <a:r>
              <a:rPr lang="en-US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yang</a:t>
            </a:r>
            <a:r>
              <a:rPr lang="en-US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dikagumi</a:t>
            </a:r>
            <a:r>
              <a:rPr lang="en-US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id-ID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stakeholders</a:t>
            </a:r>
            <a:endParaRPr lang="en-US" dirty="0" smtClean="0"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616" y="3110805"/>
            <a:ext cx="27146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100" b="1" dirty="0" smtClean="0">
                <a:solidFill>
                  <a:srgbClr val="003399"/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rPr>
              <a:t>MISI KAMI</a:t>
            </a:r>
            <a:endParaRPr lang="en-US" sz="2100" b="1" dirty="0" smtClean="0">
              <a:solidFill>
                <a:srgbClr val="003399"/>
              </a:solidFill>
              <a:latin typeface="+mj-lt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616" y="3436428"/>
            <a:ext cx="536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430" indent="-265430" algn="just">
              <a:buFont typeface="Wingdings" panose="05000000000000000000" pitchFamily="2" charset="2"/>
              <a:buChar char="§"/>
            </a:pPr>
            <a:r>
              <a:rPr lang="id-ID" sz="1600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memberikan pelayanan prima pada masyarakat menjadi salah satu kunci sukses kami</a:t>
            </a:r>
            <a:endParaRPr lang="en-US" sz="1600" dirty="0" smtClean="0"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265430" indent="-265430" algn="just">
              <a:buFont typeface="Wingdings" panose="05000000000000000000" pitchFamily="2" charset="2"/>
              <a:buChar char="§"/>
            </a:pPr>
            <a:r>
              <a:rPr lang="id-ID" sz="1600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memberikan solusi keuangan yang komprehensif dan inovatif sesuai kebutuhan pasar</a:t>
            </a:r>
            <a:endParaRPr lang="en-US" sz="1600" dirty="0" smtClean="0"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265430" indent="-265430" algn="just">
              <a:buFont typeface="Wingdings" panose="05000000000000000000" pitchFamily="2" charset="2"/>
              <a:buChar char="§"/>
            </a:pPr>
            <a:r>
              <a:rPr lang="id-ID" sz="1600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mengembangkan human capital</a:t>
            </a:r>
            <a:endParaRPr lang="en-US" sz="1600" dirty="0" smtClean="0"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265430" indent="-265430" algn="just">
              <a:buFont typeface="Wingdings" panose="05000000000000000000" pitchFamily="2" charset="2"/>
              <a:buChar char="§"/>
            </a:pPr>
            <a:r>
              <a:rPr lang="id-ID" sz="1600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menciptakan manfaat yang optimal bagi stakeholders</a:t>
            </a:r>
            <a:endParaRPr lang="en-US" sz="1600" dirty="0" smtClean="0"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265430" indent="-265430" algn="just">
              <a:buFont typeface="Wingdings" panose="05000000000000000000" pitchFamily="2" charset="2"/>
              <a:buChar char="§"/>
            </a:pPr>
            <a:r>
              <a:rPr lang="id-ID" sz="1600" dirty="0" smtClean="0">
                <a:ea typeface="Segoe UI" panose="020B0502040204020203" pitchFamily="34" charset="0"/>
                <a:cs typeface="Times New Roman" panose="02020603050405020304" pitchFamily="18" charset="0"/>
              </a:rPr>
              <a:t>Menjadi good corporate citizen yang peduli terhadap masyarakat dan lingkungan</a:t>
            </a:r>
            <a:endParaRPr lang="en-US" sz="1600" dirty="0" smtClean="0"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E:\FOTO DIRKOM NEW\PILIHAN AK\BAG_3400 OK.tif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29454" y="1822142"/>
            <a:ext cx="2520479" cy="3758477"/>
          </a:xfrm>
          <a:prstGeom prst="rect">
            <a:avLst/>
          </a:prstGeom>
          <a:noFill/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5805496" y="4572012"/>
            <a:ext cx="1557123" cy="57150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d-ID" b="1" i="1" dirty="0" smtClean="0">
                <a:latin typeface="Century Gothic" pitchFamily="34" charset="0"/>
              </a:rPr>
              <a:t>Andy </a:t>
            </a:r>
            <a:r>
              <a:rPr lang="id-ID" i="1" dirty="0" smtClean="0">
                <a:latin typeface="Century Gothic" pitchFamily="34" charset="0"/>
              </a:rPr>
              <a:t>Kasih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27057" y="4698198"/>
            <a:ext cx="1548000" cy="158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/>
          <p:cNvSpPr txBox="1">
            <a:spLocks/>
          </p:cNvSpPr>
          <p:nvPr/>
        </p:nvSpPr>
        <p:spPr>
          <a:xfrm>
            <a:off x="5900972" y="4395798"/>
            <a:ext cx="1557123" cy="352428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d-ID" sz="1200" i="1" dirty="0" smtClean="0">
                <a:latin typeface="Century Gothic" pitchFamily="34" charset="0"/>
              </a:rPr>
              <a:t>President Director</a:t>
            </a:r>
          </a:p>
        </p:txBody>
      </p:sp>
      <p:pic>
        <p:nvPicPr>
          <p:cNvPr id="60" name="Picture 59" descr="pp template AGI NEW_bawah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2786049" y="1500178"/>
            <a:ext cx="3424203" cy="3424203"/>
          </a:xfrm>
          <a:prstGeom prst="ellipse">
            <a:avLst/>
          </a:prstGeom>
          <a:noFill/>
          <a:ln w="19050" cap="flat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1571604" y="5021854"/>
            <a:ext cx="6156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1993882" y="5061542"/>
            <a:ext cx="5149888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pilihan produk bank artha graha internasional untuk memenuhi setiap </a:t>
            </a:r>
            <a:r>
              <a:rPr lang="id-ID" sz="15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kebutuhan nasabah</a:t>
            </a:r>
            <a:endParaRPr lang="id-ID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0" name="Picture 59" descr="pp template AGI NEW_bawah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  <p:pic>
        <p:nvPicPr>
          <p:cNvPr id="41" name="Picture 40" descr="hous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33833" y="1000112"/>
            <a:ext cx="785818" cy="785818"/>
          </a:xfrm>
          <a:prstGeom prst="rect">
            <a:avLst/>
          </a:prstGeom>
        </p:spPr>
      </p:pic>
      <p:pic>
        <p:nvPicPr>
          <p:cNvPr id="76" name="Picture 75" descr="newlyweds (1).png"/>
          <p:cNvPicPr>
            <a:picLocks noChangeAspect="1"/>
          </p:cNvPicPr>
          <p:nvPr/>
        </p:nvPicPr>
        <p:blipFill>
          <a:blip r:embed="rId5" cstate="screen">
            <a:lum contrast="10000"/>
          </a:blip>
          <a:stretch>
            <a:fillRect/>
          </a:stretch>
        </p:blipFill>
        <p:spPr>
          <a:xfrm>
            <a:off x="2551098" y="2199453"/>
            <a:ext cx="714380" cy="714380"/>
          </a:xfrm>
          <a:prstGeom prst="rect">
            <a:avLst/>
          </a:prstGeom>
        </p:spPr>
      </p:pic>
      <p:pic>
        <p:nvPicPr>
          <p:cNvPr id="74" name="Picture 73" descr="bank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50706" y="2273296"/>
            <a:ext cx="714380" cy="7143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19467" y="1292407"/>
            <a:ext cx="1704987" cy="20774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KPR </a:t>
            </a:r>
            <a:endParaRPr lang="id-ID" sz="1200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0412" y="2757680"/>
            <a:ext cx="1704987" cy="20774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KTA</a:t>
            </a:r>
            <a:endParaRPr lang="id-ID" sz="1200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2132" y="2307620"/>
            <a:ext cx="2000264" cy="4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payroll</a:t>
            </a:r>
            <a:endParaRPr lang="id-ID" sz="1200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21" name="Picture 20" descr="bank1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719506" y="3109914"/>
            <a:ext cx="1571636" cy="2036115"/>
          </a:xfrm>
          <a:prstGeom prst="rect">
            <a:avLst/>
          </a:prstGeom>
        </p:spPr>
      </p:pic>
      <p:pic>
        <p:nvPicPr>
          <p:cNvPr id="23" name="Picture 10" descr="D:\Dimas\Gambar\DLXiNbbW4AAqGzH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46520" y="2500310"/>
            <a:ext cx="1132617" cy="660361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857488" y="4000508"/>
            <a:ext cx="441552" cy="441552"/>
            <a:chOff x="584396" y="1945810"/>
            <a:chExt cx="1000132" cy="1000132"/>
          </a:xfrm>
        </p:grpSpPr>
        <p:sp>
          <p:nvSpPr>
            <p:cNvPr id="17" name="Oval 16"/>
            <p:cNvSpPr/>
            <p:nvPr/>
          </p:nvSpPr>
          <p:spPr>
            <a:xfrm>
              <a:off x="584396" y="1945810"/>
              <a:ext cx="1000132" cy="1000132"/>
            </a:xfrm>
            <a:prstGeom prst="ellipse">
              <a:avLst/>
            </a:prstGeom>
            <a:solidFill>
              <a:srgbClr val="F8A45E">
                <a:alpha val="8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8" name="Picture 2" descr="D:\Dimas\Gambar\download-png-1024px-1024.pn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38158" y="2117714"/>
              <a:ext cx="714380" cy="714380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571472" y="4156084"/>
            <a:ext cx="2243153" cy="20774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Corporate Internet banking</a:t>
            </a:r>
            <a:endParaRPr lang="id-ID" sz="1200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20" name="Picture 19" descr="gift (2).png"/>
          <p:cNvPicPr>
            <a:picLocks noChangeAspect="1"/>
          </p:cNvPicPr>
          <p:nvPr/>
        </p:nvPicPr>
        <p:blipFill>
          <a:blip r:embed="rId10" cstate="screen">
            <a:lum contrast="20000"/>
          </a:blip>
          <a:stretch>
            <a:fillRect/>
          </a:stretch>
        </p:blipFill>
        <p:spPr>
          <a:xfrm>
            <a:off x="5694370" y="4010034"/>
            <a:ext cx="428628" cy="4286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18236" y="4021146"/>
            <a:ext cx="2000264" cy="4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gift program</a:t>
            </a:r>
            <a:endParaRPr lang="id-ID" sz="1200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5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d-ID" dirty="0"/>
          </a:p>
        </p:txBody>
      </p:sp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60" name="Picture 59" descr="pp template AGI NEW_bawah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  <p:pic>
        <p:nvPicPr>
          <p:cNvPr id="25" name="Picture 24" descr="bank1.png"/>
          <p:cNvPicPr>
            <a:picLocks noChangeAspect="1"/>
          </p:cNvPicPr>
          <p:nvPr/>
        </p:nvPicPr>
        <p:blipFill>
          <a:blip r:embed="rId4"/>
          <a:srcRect l="27417" t="22500" r="28194" b="22500"/>
          <a:stretch>
            <a:fillRect/>
          </a:stretch>
        </p:blipFill>
        <p:spPr>
          <a:xfrm flipH="1">
            <a:off x="6072134" y="1924625"/>
            <a:ext cx="3071866" cy="3790375"/>
          </a:xfrm>
          <a:prstGeom prst="rect">
            <a:avLst/>
          </a:prstGeom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357158" y="4643450"/>
            <a:ext cx="5629089" cy="57150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d-ID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program</a:t>
            </a:r>
            <a:r>
              <a:rPr lang="id-ID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produk</a:t>
            </a:r>
          </a:p>
        </p:txBody>
      </p:sp>
      <p:pic>
        <p:nvPicPr>
          <p:cNvPr id="30" name="Picture 29" descr="LOGO BAGI BAWAH teks putih.png"/>
          <p:cNvPicPr>
            <a:picLocks noChangeAspect="1"/>
          </p:cNvPicPr>
          <p:nvPr/>
        </p:nvPicPr>
        <p:blipFill>
          <a:blip r:embed="rId5" cstate="screen">
            <a:lum bright="10000" contrast="40000"/>
          </a:blip>
          <a:srcRect/>
          <a:stretch>
            <a:fillRect/>
          </a:stretch>
        </p:blipFill>
        <p:spPr>
          <a:xfrm>
            <a:off x="6629414" y="1600190"/>
            <a:ext cx="1957958" cy="571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60" name="Picture 59" descr="pp template AGI NEW_bawah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  <p:pic>
        <p:nvPicPr>
          <p:cNvPr id="13" name="Picture 12" descr="pp template AGI NEW_bawah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071670" y="1918379"/>
            <a:ext cx="571504" cy="5715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Oval 42"/>
          <p:cNvSpPr/>
          <p:nvPr/>
        </p:nvSpPr>
        <p:spPr>
          <a:xfrm>
            <a:off x="4109785" y="1677892"/>
            <a:ext cx="928694" cy="9286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Oval 43"/>
          <p:cNvSpPr/>
          <p:nvPr/>
        </p:nvSpPr>
        <p:spPr>
          <a:xfrm>
            <a:off x="6715140" y="1677892"/>
            <a:ext cx="928694" cy="9286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Oval 44"/>
          <p:cNvSpPr/>
          <p:nvPr/>
        </p:nvSpPr>
        <p:spPr>
          <a:xfrm>
            <a:off x="1371488" y="1677892"/>
            <a:ext cx="928694" cy="9286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46" name="Straight Connector 45"/>
          <p:cNvCxnSpPr/>
          <p:nvPr/>
        </p:nvCxnSpPr>
        <p:spPr>
          <a:xfrm>
            <a:off x="762000" y="4643450"/>
            <a:ext cx="7620000" cy="1588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481562" y="918138"/>
            <a:ext cx="7876652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2400" dirty="0" smtClean="0">
                <a:latin typeface="Myriad Pro" pitchFamily="34" charset="0"/>
                <a:ea typeface="+mj-ea"/>
                <a:cs typeface="+mj-cs"/>
              </a:rPr>
              <a:t>TABUNGAN </a:t>
            </a:r>
            <a:r>
              <a:rPr lang="id-ID" sz="2400" b="1" dirty="0" smtClean="0">
                <a:latin typeface="Myriad Pro" pitchFamily="34" charset="0"/>
                <a:ea typeface="+mj-ea"/>
                <a:cs typeface="+mj-cs"/>
              </a:rPr>
              <a:t>ARTHA PAYROLL</a:t>
            </a:r>
            <a:endParaRPr lang="id-ID" sz="1600" dirty="0" smtClean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859474" y="1911833"/>
            <a:ext cx="2555890" cy="510602"/>
          </a:xfrm>
          <a:prstGeom prst="rect">
            <a:avLst/>
          </a:prstGeom>
        </p:spPr>
        <p:txBody>
          <a:bodyPr vert="horz" lIns="91412" tIns="45706" rIns="91412" bIns="45706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id-ID" sz="1600" b="1" dirty="0" smtClean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442794" y="2649449"/>
            <a:ext cx="2905707" cy="1921673"/>
            <a:chOff x="-358501" y="2428872"/>
            <a:chExt cx="2905707" cy="1921673"/>
          </a:xfrm>
        </p:grpSpPr>
        <p:sp>
          <p:nvSpPr>
            <p:cNvPr id="50" name="TextBox 49"/>
            <p:cNvSpPr txBox="1"/>
            <p:nvPr/>
          </p:nvSpPr>
          <p:spPr>
            <a:xfrm>
              <a:off x="-357222" y="2428872"/>
              <a:ext cx="2786082" cy="369304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/>
              <a:r>
                <a:rPr lang="id-ID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Kartu </a:t>
              </a:r>
              <a:r>
                <a:rPr lang="id-ID" b="1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ATM </a:t>
              </a:r>
              <a:endParaRPr lang="en-US" b="1" dirty="0" smtClean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358501" y="2811690"/>
              <a:ext cx="2905707" cy="1538855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/>
              <a:r>
                <a:rPr lang="id-ID" sz="1600" b="1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transaksi ATM</a:t>
              </a:r>
            </a:p>
            <a:p>
              <a:pPr algn="ctr"/>
              <a:r>
                <a:rPr lang="id-ID" sz="1200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dapat digunakan di jaringan PRIMA/ALTO</a:t>
              </a:r>
            </a:p>
            <a:p>
              <a:pPr algn="ctr"/>
              <a:r>
                <a:rPr lang="id-ID" sz="1200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gratis tarik tunai ≥ 200.000</a:t>
              </a:r>
              <a:endParaRPr lang="id-ID" sz="1400" dirty="0" smtClean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id-ID" sz="1600" b="1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Belanja</a:t>
              </a:r>
            </a:p>
            <a:p>
              <a:pPr algn="ctr"/>
              <a:r>
                <a:rPr lang="id-ID" sz="1200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dapat digunakan di EDC manapun</a:t>
              </a:r>
            </a:p>
            <a:p>
              <a:pPr algn="ctr"/>
              <a:r>
                <a:rPr lang="id-ID" sz="1200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transaksi belanja tanpa biaya</a:t>
              </a:r>
            </a:p>
            <a:p>
              <a:pPr algn="ctr"/>
              <a:endParaRPr lang="en-US" sz="1400" dirty="0" smtClean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75504" y="2789083"/>
              <a:ext cx="1224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5"/>
          <p:cNvGrpSpPr/>
          <p:nvPr/>
        </p:nvGrpSpPr>
        <p:grpSpPr>
          <a:xfrm>
            <a:off x="3232784" y="2620874"/>
            <a:ext cx="2860145" cy="1336899"/>
            <a:chOff x="1334203" y="2571749"/>
            <a:chExt cx="2860145" cy="1336899"/>
          </a:xfrm>
        </p:grpSpPr>
        <p:sp>
          <p:nvSpPr>
            <p:cNvPr id="54" name="TextBox 53"/>
            <p:cNvSpPr txBox="1"/>
            <p:nvPr/>
          </p:nvSpPr>
          <p:spPr>
            <a:xfrm>
              <a:off x="1334203" y="2571749"/>
              <a:ext cx="2786082" cy="369304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/>
              <a:r>
                <a:rPr lang="id-ID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Mobile </a:t>
              </a:r>
              <a:r>
                <a:rPr lang="id-ID" b="1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banking</a:t>
              </a:r>
              <a:endParaRPr lang="en-US" b="1" dirty="0" smtClean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60079" y="2954569"/>
              <a:ext cx="2834269" cy="95407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/>
              <a:r>
                <a:rPr lang="id-ID" sz="1400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Layanan perbankan</a:t>
              </a:r>
            </a:p>
            <a:p>
              <a:pPr algn="ctr"/>
              <a:r>
                <a:rPr lang="id-ID" sz="1400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pembelian/pembayaran               yang mudah dan aman            melalui aplikasi smartphone</a:t>
              </a:r>
              <a:endParaRPr lang="en-US" sz="1400" dirty="0" smtClean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736287" y="2955074"/>
              <a:ext cx="2016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2" descr="D:\Dimas\Gambar\icon-card-holder-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5802" y="1863631"/>
            <a:ext cx="500066" cy="600671"/>
          </a:xfrm>
          <a:prstGeom prst="rect">
            <a:avLst/>
          </a:prstGeom>
          <a:noFill/>
        </p:spPr>
      </p:pic>
      <p:pic>
        <p:nvPicPr>
          <p:cNvPr id="58" name="Picture 57" descr="Bank passbook Icon.png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9441" y="1796956"/>
            <a:ext cx="714380" cy="714380"/>
          </a:xfrm>
          <a:prstGeom prst="rect">
            <a:avLst/>
          </a:prstGeom>
        </p:spPr>
      </p:pic>
      <p:grpSp>
        <p:nvGrpSpPr>
          <p:cNvPr id="5" name="Group 26"/>
          <p:cNvGrpSpPr/>
          <p:nvPr/>
        </p:nvGrpSpPr>
        <p:grpSpPr>
          <a:xfrm>
            <a:off x="5690639" y="2625636"/>
            <a:ext cx="3096203" cy="690570"/>
            <a:chOff x="1332920" y="3669682"/>
            <a:chExt cx="3096203" cy="690570"/>
          </a:xfrm>
        </p:grpSpPr>
        <p:sp>
          <p:nvSpPr>
            <p:cNvPr id="61" name="TextBox 60"/>
            <p:cNvSpPr txBox="1"/>
            <p:nvPr/>
          </p:nvSpPr>
          <p:spPr>
            <a:xfrm>
              <a:off x="1334207" y="3669682"/>
              <a:ext cx="3070547" cy="369304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Media </a:t>
              </a:r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pencatatan</a:t>
              </a:r>
              <a:endPara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Segoe UI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32920" y="4052504"/>
              <a:ext cx="3096203" cy="307748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/>
              <a:r>
                <a:rPr lang="id-ID" sz="1400" i="1" dirty="0" smtClean="0">
                  <a:latin typeface="+mj-lt"/>
                  <a:ea typeface="Segoe UI" panose="020B0502040204020203" pitchFamily="34" charset="0"/>
                  <a:cs typeface="Times New Roman" panose="02020603050405020304" pitchFamily="18" charset="0"/>
                </a:rPr>
                <a:t>e-statement/passbook</a:t>
              </a:r>
              <a:endParaRPr lang="en-US" sz="1400" i="1" dirty="0" smtClean="0">
                <a:latin typeface="+mj-lt"/>
                <a:ea typeface="Segoe UI" panose="020B0502040204020203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888688" y="4051308"/>
              <a:ext cx="2016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1"/>
          <p:cNvGrpSpPr/>
          <p:nvPr/>
        </p:nvGrpSpPr>
        <p:grpSpPr>
          <a:xfrm>
            <a:off x="681010" y="4644408"/>
            <a:ext cx="5572164" cy="680741"/>
            <a:chOff x="681010" y="4205297"/>
            <a:chExt cx="5572164" cy="680741"/>
          </a:xfrm>
        </p:grpSpPr>
        <p:sp>
          <p:nvSpPr>
            <p:cNvPr id="65" name="TextBox 64"/>
            <p:cNvSpPr txBox="1"/>
            <p:nvPr/>
          </p:nvSpPr>
          <p:spPr>
            <a:xfrm>
              <a:off x="681010" y="4424373"/>
              <a:ext cx="5572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2">
                      <a:lumMod val="10000"/>
                    </a:schemeClr>
                  </a:solidFill>
                </a:rPr>
                <a:t>Biaya administrasi bulanan	:  Rp. 5.000</a:t>
              </a:r>
            </a:p>
            <a:p>
              <a:r>
                <a:rPr lang="id-ID" sz="1200" dirty="0" smtClean="0">
                  <a:solidFill>
                    <a:schemeClr val="bg2">
                      <a:lumMod val="10000"/>
                    </a:schemeClr>
                  </a:solidFill>
                </a:rPr>
                <a:t>Suku bunga		:  1.50% p.a</a:t>
              </a:r>
              <a:endParaRPr lang="id-ID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5298" y="4205297"/>
              <a:ext cx="1201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600" b="1" i="1" dirty="0" smtClean="0"/>
                <a:t>tarif produk</a:t>
              </a:r>
              <a:endParaRPr lang="id-ID" sz="1600" b="1" i="1" dirty="0"/>
            </a:p>
          </p:txBody>
        </p:sp>
      </p:grpSp>
      <p:grpSp>
        <p:nvGrpSpPr>
          <p:cNvPr id="7" name="Group 132"/>
          <p:cNvGrpSpPr/>
          <p:nvPr/>
        </p:nvGrpSpPr>
        <p:grpSpPr>
          <a:xfrm>
            <a:off x="4217907" y="1735704"/>
            <a:ext cx="928694" cy="813454"/>
            <a:chOff x="152400" y="2244285"/>
            <a:chExt cx="3962400" cy="3470715"/>
          </a:xfrm>
        </p:grpSpPr>
        <p:pic>
          <p:nvPicPr>
            <p:cNvPr id="68" name="Picture 2" descr="D:\visual\IMAC006-636x480.gif"/>
            <p:cNvPicPr>
              <a:picLocks noChangeAspect="1" noChangeArrowheads="1"/>
            </p:cNvPicPr>
            <p:nvPr/>
          </p:nvPicPr>
          <p:blipFill>
            <a:blip r:embed="rId7" cstate="print"/>
            <a:srcRect l="13836"/>
            <a:stretch>
              <a:fillRect/>
            </a:stretch>
          </p:blipFill>
          <p:spPr bwMode="auto">
            <a:xfrm>
              <a:off x="152400" y="2244285"/>
              <a:ext cx="3962400" cy="3470715"/>
            </a:xfrm>
            <a:prstGeom prst="rect">
              <a:avLst/>
            </a:prstGeom>
            <a:noFill/>
          </p:spPr>
        </p:pic>
        <p:pic>
          <p:nvPicPr>
            <p:cNvPr id="69" name="Picture 3" descr="D:\visual\iphone-flat-vector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1450" y="3962400"/>
              <a:ext cx="862632" cy="1652588"/>
            </a:xfrm>
            <a:prstGeom prst="rect">
              <a:avLst/>
            </a:prstGeom>
            <a:noFill/>
          </p:spPr>
        </p:pic>
      </p:grpSp>
      <p:pic>
        <p:nvPicPr>
          <p:cNvPr id="70" name="Picture 2" descr="D:\Dimas\Gambar\Logo-GPN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9771" y="2015914"/>
            <a:ext cx="293843" cy="375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60" name="Picture 59" descr="pp template AGI NEW_bawah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6321" y="4035134"/>
            <a:ext cx="44502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pilih sendiri </a:t>
            </a:r>
            <a:r>
              <a:rPr lang="id-ID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hadiahnya</a:t>
            </a:r>
            <a:endParaRPr lang="id-ID" sz="34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6" name="Picture 15" descr="gift (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1142988"/>
            <a:ext cx="321471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842" y="142913"/>
            <a:ext cx="8280000" cy="5429232"/>
          </a:xfrm>
          <a:prstGeom prst="rect">
            <a:avLst/>
          </a:prstGeom>
        </p:spPr>
      </p:pic>
      <p:pic>
        <p:nvPicPr>
          <p:cNvPr id="11" name="Picture 10" descr="pp template AGI NEW_ata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40615" cy="695960"/>
          </a:xfrm>
          <a:prstGeom prst="rect">
            <a:avLst/>
          </a:prstGeom>
        </p:spPr>
      </p:pic>
      <p:pic>
        <p:nvPicPr>
          <p:cNvPr id="12" name="Picture 11" descr="pp template AGI NEW_bawah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841"/>
            <a:ext cx="9144000" cy="137160"/>
          </a:xfrm>
          <a:prstGeom prst="rect">
            <a:avLst/>
          </a:prstGeom>
        </p:spPr>
      </p:pic>
      <p:pic>
        <p:nvPicPr>
          <p:cNvPr id="6" name="Picture 5" descr="pp template AGI NEW_ata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7" name="Picture 6" descr="pp template AGI NEW_bawah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80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8" name="Picture 4" descr="D:\Dimas\Gambar\!cid_4B03646CBCD34E09B923A35EC0FA76E8@fitr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882" y="981084"/>
            <a:ext cx="4376745" cy="4376746"/>
          </a:xfrm>
          <a:prstGeom prst="rect">
            <a:avLst/>
          </a:prstGeom>
          <a:noFill/>
        </p:spPr>
      </p:pic>
      <p:pic>
        <p:nvPicPr>
          <p:cNvPr id="1029" name="Picture 5" descr="D:\Dimas\Gambar\!cid_4F21A818F5674C218E2BEC6E03CCDD41@fitr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4076" y="981084"/>
            <a:ext cx="4357718" cy="4357718"/>
          </a:xfrm>
          <a:prstGeom prst="rect">
            <a:avLst/>
          </a:prstGeom>
          <a:noFill/>
        </p:spPr>
      </p:pic>
      <p:pic>
        <p:nvPicPr>
          <p:cNvPr id="48" name="Picture 47" descr="pp template AGI NEW_ata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53" name="Picture 52" descr="pp template AGI NEW_bawah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 descr="pp template AGI NEW_ata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pic>
        <p:nvPicPr>
          <p:cNvPr id="5" name="Picture 4" descr="pp template AGI NEW_bawah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2" t="13206"/>
          <a:stretch>
            <a:fillRect/>
          </a:stretch>
        </p:blipFill>
        <p:spPr>
          <a:xfrm>
            <a:off x="0" y="5572145"/>
            <a:ext cx="9144000" cy="142856"/>
          </a:xfrm>
          <a:prstGeom prst="rect">
            <a:avLst/>
          </a:prstGeom>
        </p:spPr>
      </p:pic>
      <p:sp>
        <p:nvSpPr>
          <p:cNvPr id="144" name="Title 1"/>
          <p:cNvSpPr txBox="1">
            <a:spLocks/>
          </p:cNvSpPr>
          <p:nvPr/>
        </p:nvSpPr>
        <p:spPr>
          <a:xfrm>
            <a:off x="931836" y="4967302"/>
            <a:ext cx="7426380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+mj-cs"/>
              </a:rPr>
              <a:t>d</a:t>
            </a:r>
            <a:r>
              <a:rPr lang="id-ID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+mj-cs"/>
              </a:rPr>
              <a:t>apatkan beragam hadiah langsung sesuai pilihan Anda dengan menabung</a:t>
            </a: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+mj-cs"/>
              </a:rPr>
              <a:t>di Tabungan Artha Cinderamata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481562" y="989576"/>
            <a:ext cx="8305280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2400" dirty="0" smtClean="0">
                <a:latin typeface="Myriad Pro" pitchFamily="34" charset="0"/>
                <a:ea typeface="+mj-ea"/>
                <a:cs typeface="+mj-cs"/>
              </a:rPr>
              <a:t>contoh skema </a:t>
            </a:r>
            <a:r>
              <a:rPr lang="id-ID" sz="2400" b="1" dirty="0" smtClean="0">
                <a:latin typeface="Myriad Pro" pitchFamily="34" charset="0"/>
                <a:ea typeface="+mj-ea"/>
                <a:cs typeface="+mj-cs"/>
              </a:rPr>
              <a:t>menabung</a:t>
            </a:r>
            <a:endParaRPr lang="id-ID" sz="2400" dirty="0" smtClean="0">
              <a:latin typeface="Myriad Pro" pitchFamily="34" charset="0"/>
              <a:ea typeface="+mj-ea"/>
              <a:cs typeface="+mj-cs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62000" y="4838700"/>
            <a:ext cx="7620000" cy="1588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00034" y="1648828"/>
            <a:ext cx="6215106" cy="2705118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0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4316" y="1643054"/>
            <a:ext cx="1362084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1400" b="1" dirty="0" smtClean="0">
                <a:latin typeface="Myriad Pro" pitchFamily="34" charset="0"/>
                <a:ea typeface="+mj-ea"/>
                <a:cs typeface="+mj-cs"/>
              </a:rPr>
              <a:t>hadiah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714316" y="2052632"/>
            <a:ext cx="1714512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OPPO F7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271664" y="1757358"/>
            <a:ext cx="838206" cy="30855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1400" b="1" dirty="0">
                <a:latin typeface="Myriad Pro" pitchFamily="34" charset="0"/>
                <a:ea typeface="+mj-ea"/>
                <a:cs typeface="+mj-cs"/>
              </a:rPr>
              <a:t>j</a:t>
            </a:r>
            <a:r>
              <a:rPr lang="id-ID" sz="1400" b="1" dirty="0" smtClean="0">
                <a:latin typeface="Myriad Pro" pitchFamily="34" charset="0"/>
                <a:ea typeface="+mj-ea"/>
                <a:cs typeface="+mj-cs"/>
              </a:rPr>
              <a:t>angka waktu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348001" y="1757358"/>
            <a:ext cx="838206" cy="30855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1400" b="1" dirty="0">
                <a:latin typeface="Myriad Pro" pitchFamily="34" charset="0"/>
                <a:ea typeface="+mj-ea"/>
                <a:cs typeface="+mj-cs"/>
              </a:rPr>
              <a:t>s</a:t>
            </a:r>
            <a:r>
              <a:rPr lang="id-ID" sz="1400" b="1" dirty="0" smtClean="0">
                <a:latin typeface="Myriad Pro" pitchFamily="34" charset="0"/>
                <a:ea typeface="+mj-ea"/>
                <a:cs typeface="+mj-cs"/>
              </a:rPr>
              <a:t>etoran awal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71664" y="2195508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5 tahun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6 tahun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642878" y="2119307"/>
            <a:ext cx="5868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7"/>
          <p:cNvGrpSpPr/>
          <p:nvPr/>
        </p:nvGrpSpPr>
        <p:grpSpPr>
          <a:xfrm>
            <a:off x="2214514" y="1695442"/>
            <a:ext cx="3216330" cy="2587066"/>
            <a:chOff x="6858016" y="2967276"/>
            <a:chExt cx="3216330" cy="1800000"/>
          </a:xfrm>
        </p:grpSpPr>
        <p:cxnSp>
          <p:nvCxnSpPr>
            <p:cNvPr id="70" name="Straight Connector 69"/>
            <p:cNvCxnSpPr/>
            <p:nvPr/>
          </p:nvCxnSpPr>
          <p:spPr>
            <a:xfrm rot="5400000">
              <a:off x="6916111" y="3866482"/>
              <a:ext cx="18000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958810" y="3866482"/>
              <a:ext cx="18000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8092457" y="3866482"/>
              <a:ext cx="18000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9173552" y="3866482"/>
              <a:ext cx="18000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itle 1"/>
          <p:cNvSpPr txBox="1">
            <a:spLocks/>
          </p:cNvSpPr>
          <p:nvPr/>
        </p:nvSpPr>
        <p:spPr>
          <a:xfrm>
            <a:off x="4391024" y="1759378"/>
            <a:ext cx="981082" cy="30855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1400" b="1" dirty="0">
                <a:latin typeface="Myriad Pro" pitchFamily="34" charset="0"/>
                <a:ea typeface="+mj-ea"/>
                <a:cs typeface="+mj-cs"/>
              </a:rPr>
              <a:t>s</a:t>
            </a:r>
            <a:r>
              <a:rPr lang="id-ID" sz="1400" b="1" dirty="0" smtClean="0">
                <a:latin typeface="Myriad Pro" pitchFamily="34" charset="0"/>
                <a:ea typeface="+mj-ea"/>
                <a:cs typeface="+mj-cs"/>
              </a:rPr>
              <a:t>etoran bulanan</a:t>
            </a:r>
          </a:p>
        </p:txBody>
      </p:sp>
      <p:grpSp>
        <p:nvGrpSpPr>
          <p:cNvPr id="3" name="Group 66"/>
          <p:cNvGrpSpPr/>
          <p:nvPr/>
        </p:nvGrpSpPr>
        <p:grpSpPr>
          <a:xfrm>
            <a:off x="6325734" y="3282376"/>
            <a:ext cx="2675425" cy="1419235"/>
            <a:chOff x="333372" y="4714884"/>
            <a:chExt cx="3095620" cy="1788663"/>
          </a:xfrm>
        </p:grpSpPr>
        <p:pic>
          <p:nvPicPr>
            <p:cNvPr id="43" name="Picture 5" descr="D:\Dimas\Gambar\motorcycle_PNG3142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0034" y="5395926"/>
              <a:ext cx="930259" cy="58850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3" descr="D:\Dimas\Gambar\Smartphone-PNG-Pic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865294" y="4929198"/>
              <a:ext cx="1532419" cy="10328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3" descr="D:\Dimas\Gambar\Flatt3d-Gift-512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214414" y="4714884"/>
              <a:ext cx="1428760" cy="1428760"/>
            </a:xfrm>
            <a:prstGeom prst="rect">
              <a:avLst/>
            </a:prstGeom>
            <a:noFill/>
            <a:effectLst/>
          </p:spPr>
        </p:pic>
        <p:pic>
          <p:nvPicPr>
            <p:cNvPr id="46" name="Picture 4" descr="D:\Dimas\Gambar\Toyota-Car-Transparent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33372" y="5729642"/>
              <a:ext cx="3095620" cy="7739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8" name="Title 1"/>
          <p:cNvSpPr txBox="1">
            <a:spLocks/>
          </p:cNvSpPr>
          <p:nvPr/>
        </p:nvSpPr>
        <p:spPr>
          <a:xfrm>
            <a:off x="3376604" y="2190748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5,2 juta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5,2 juta</a:t>
            </a: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4519612" y="2220333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900 ribu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600 ribu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271664" y="2929949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5 tahun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6 tahun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42878" y="2853748"/>
            <a:ext cx="5868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tle 1"/>
          <p:cNvSpPr txBox="1">
            <a:spLocks/>
          </p:cNvSpPr>
          <p:nvPr/>
        </p:nvSpPr>
        <p:spPr>
          <a:xfrm>
            <a:off x="3376604" y="2925188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7,4 juta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7,4 juta</a:t>
            </a: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19612" y="2954773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1,2 juta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900 ribu</a:t>
            </a: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714316" y="2814637"/>
            <a:ext cx="1714512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Samsung A8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271664" y="3644329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5 tahun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6 tahun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642878" y="3568128"/>
            <a:ext cx="5868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/>
          <p:cNvSpPr txBox="1">
            <a:spLocks/>
          </p:cNvSpPr>
          <p:nvPr/>
        </p:nvSpPr>
        <p:spPr>
          <a:xfrm>
            <a:off x="3376604" y="3644329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8,6 juta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8,6 juta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4519612" y="3669153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1,4 juta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1 juta</a:t>
            </a: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714316" y="3529017"/>
            <a:ext cx="1714512" cy="510602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Maldives</a:t>
            </a: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5519744" y="1757358"/>
            <a:ext cx="838206" cy="30855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1400" b="1" dirty="0" smtClean="0">
                <a:latin typeface="Myriad Pro" pitchFamily="34" charset="0"/>
                <a:ea typeface="+mj-ea"/>
                <a:cs typeface="+mj-cs"/>
              </a:rPr>
              <a:t>total dana</a:t>
            </a: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5591186" y="2220333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59,2 juta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62,6 juta</a:t>
            </a: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591186" y="3667132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92,6 juta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80.6 juta</a:t>
            </a: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5562607" y="2954773"/>
            <a:ext cx="838206" cy="5153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79,4 juta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id-ID" sz="1400" dirty="0" smtClean="0">
                <a:latin typeface="Myriad Pro" pitchFamily="34" charset="0"/>
                <a:ea typeface="+mj-ea"/>
                <a:cs typeface="+mj-cs"/>
              </a:rPr>
              <a:t>72,2 juta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318</Words>
  <Application>Microsoft Office PowerPoint</Application>
  <PresentationFormat>On-screen Show (16:10)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ADMIN001</dc:creator>
  <cp:lastModifiedBy>DIMAS.HENDRIARTO001</cp:lastModifiedBy>
  <cp:revision>187</cp:revision>
  <dcterms:created xsi:type="dcterms:W3CDTF">2018-04-25T07:16:38Z</dcterms:created>
  <dcterms:modified xsi:type="dcterms:W3CDTF">2019-03-01T03:39:20Z</dcterms:modified>
</cp:coreProperties>
</file>